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5.xml" ContentType="application/inkml+xml"/>
  <Override PartName="/ppt/notesSlides/notesSlide6.xml" ContentType="application/vnd.openxmlformats-officedocument.presentationml.notesSlide+xml"/>
  <Override PartName="/ppt/ink/ink6.xml" ContentType="application/inkml+xml"/>
  <Override PartName="/ppt/notesSlides/notesSlide7.xml" ContentType="application/vnd.openxmlformats-officedocument.presentationml.notesSlide+xml"/>
  <Override PartName="/ppt/ink/ink7.xml" ContentType="application/inkml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1"/>
  </p:notesMasterIdLst>
  <p:sldIdLst>
    <p:sldId id="804" r:id="rId5"/>
    <p:sldId id="780" r:id="rId6"/>
    <p:sldId id="779" r:id="rId7"/>
    <p:sldId id="716" r:id="rId8"/>
    <p:sldId id="758" r:id="rId9"/>
    <p:sldId id="769" r:id="rId10"/>
    <p:sldId id="774" r:id="rId11"/>
    <p:sldId id="808" r:id="rId12"/>
    <p:sldId id="806" r:id="rId13"/>
    <p:sldId id="807" r:id="rId14"/>
    <p:sldId id="763" r:id="rId15"/>
    <p:sldId id="771" r:id="rId16"/>
    <p:sldId id="786" r:id="rId17"/>
    <p:sldId id="778" r:id="rId18"/>
    <p:sldId id="283" r:id="rId19"/>
    <p:sldId id="781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Gilroy" pitchFamily="2" charset="77"/>
      <p:regular r:id="rId28"/>
    </p:embeddedFont>
    <p:embeddedFont>
      <p:font typeface="Gilroy ExtraBold" pitchFamily="2" charset="77"/>
      <p:bold r:id="rId29"/>
    </p:embeddedFont>
    <p:embeddedFont>
      <p:font typeface="Gilroy Light" pitchFamily="2" charset="77"/>
      <p:regular r:id="rId30"/>
    </p:embeddedFont>
    <p:embeddedFont>
      <p:font typeface="Gilroy Medium" pitchFamily="2" charset="77"/>
      <p:regular r:id="rId31"/>
    </p:embeddedFont>
    <p:embeddedFont>
      <p:font typeface="Gilroy SemiBold" pitchFamily="2" charset="77"/>
      <p:regular r:id="rId32"/>
      <p:bold r:id="rId33"/>
    </p:embeddedFont>
    <p:embeddedFont>
      <p:font typeface="Gilroy UltraLight" pitchFamily="2" charset="77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64FE"/>
    <a:srgbClr val="8624E1"/>
    <a:srgbClr val="1B81F7"/>
    <a:srgbClr val="B242C0"/>
    <a:srgbClr val="0B427F"/>
    <a:srgbClr val="EFEFEF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44" autoAdjust="0"/>
    <p:restoredTop sz="86446"/>
  </p:normalViewPr>
  <p:slideViewPr>
    <p:cSldViewPr snapToGrid="0">
      <p:cViewPr varScale="1">
        <p:scale>
          <a:sx n="131" d="100"/>
          <a:sy n="131" d="100"/>
        </p:scale>
        <p:origin x="192" y="7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09T13:56:15.86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110 21 16383,'-52'-11'0,"29"4"0,-12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09T13:56:15.87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315 30 16383,'-32'-19'0,"-17"9"0,-5 9 0,0 3 0,-2-1 0,-13 14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09T13:56:15.87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09T15:24:41.9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3T15:45:14.59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3T15:48:35.30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3T15:50:38.34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ilroy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ilroy Light" pitchFamily="2" charset="77"/>
              </a:defRPr>
            </a:lvl1pPr>
          </a:lstStyle>
          <a:p>
            <a:fld id="{32876C83-91C2-4A1B-8A50-5C6A9BC5DAA3}" type="datetimeFigureOut">
              <a:rPr lang="en-US" smtClean="0"/>
              <a:pPr/>
              <a:t>4/5/20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ilroy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ilroy Light" pitchFamily="2" charset="77"/>
              </a:defRPr>
            </a:lvl1pPr>
          </a:lstStyle>
          <a:p>
            <a:fld id="{EBA53BC1-183E-4C86-A74E-4E604794E4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86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Gilroy Ligh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Gilroy Ligh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Gilroy Ligh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Gilroy Ligh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Gilroy Ligh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A693D-3C3F-F84A-8858-196149468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6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A693D-3C3F-F84A-8858-196149468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73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A693D-3C3F-F84A-8858-196149468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679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A693D-3C3F-F84A-8858-196149468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167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A693D-3C3F-F84A-8858-196149468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439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A693D-3C3F-F84A-8858-196149468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264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B1B37-8900-3742-B2D9-8177C3FC0E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289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A693D-3C3F-F84A-8858-1961494686FC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782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13365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9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push dir="u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.png"/><Relationship Id="rId9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30.png"/><Relationship Id="rId4" Type="http://schemas.openxmlformats.org/officeDocument/2006/relationships/customXml" Target="../ink/ink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E759C37-3CF0-3B4B-97D8-203499F04F1D}"/>
                  </a:ext>
                </a:extLst>
              </p14:cNvPr>
              <p14:cNvContentPartPr/>
              <p14:nvPr/>
            </p14:nvContentPartPr>
            <p14:xfrm>
              <a:off x="-2295690" y="848229"/>
              <a:ext cx="39960" cy="7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E759C37-3CF0-3B4B-97D8-203499F04F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313690" y="740229"/>
                <a:ext cx="7560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32FD96B-CBE4-4447-8F39-1DF54FFE454D}"/>
                  </a:ext>
                </a:extLst>
              </p14:cNvPr>
              <p14:cNvContentPartPr/>
              <p14:nvPr/>
            </p14:nvContentPartPr>
            <p14:xfrm>
              <a:off x="-2644530" y="2901309"/>
              <a:ext cx="11340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32FD96B-CBE4-4447-8F39-1DF54FFE45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662530" y="2793309"/>
                <a:ext cx="14904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4DEACD2-EEC5-B347-8482-E50169EE6A60}"/>
                  </a:ext>
                </a:extLst>
              </p14:cNvPr>
              <p14:cNvContentPartPr/>
              <p14:nvPr/>
            </p14:nvContentPartPr>
            <p14:xfrm>
              <a:off x="5764287" y="3816069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4DEACD2-EEC5-B347-8482-E50169EE6A6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46287" y="370806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D06490-94AF-514C-8696-23E8DC001751}"/>
              </a:ext>
            </a:extLst>
          </p:cNvPr>
          <p:cNvCxnSpPr>
            <a:cxnSpLocks/>
          </p:cNvCxnSpPr>
          <p:nvPr/>
        </p:nvCxnSpPr>
        <p:spPr>
          <a:xfrm>
            <a:off x="5835727" y="2849211"/>
            <a:ext cx="0" cy="124486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B823990-44D4-6E46-AB12-676026E687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3051"/>
          <a:stretch/>
        </p:blipFill>
        <p:spPr>
          <a:xfrm>
            <a:off x="3652620" y="2712714"/>
            <a:ext cx="1822973" cy="17099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FE08D2-F155-A741-9BD5-258265413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0755" y="2915105"/>
            <a:ext cx="607855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Ultra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Simply the Best eSignatures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>
                <a:solidFill>
                  <a:prstClr val="white"/>
                </a:solidFill>
                <a:latin typeface="Gilroy Ultra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F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Ultra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or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Ultra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your 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Ultra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Financial Institution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Ultra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EE51AC-578A-CE4D-B238-8EF41B28A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932" y="5360351"/>
            <a:ext cx="41180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Ultra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eSign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Ultra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Quick Start Program</a:t>
            </a:r>
          </a:p>
        </p:txBody>
      </p:sp>
    </p:spTree>
    <p:extLst>
      <p:ext uri="{BB962C8B-B14F-4D97-AF65-F5344CB8AC3E}">
        <p14:creationId xmlns:p14="http://schemas.microsoft.com/office/powerpoint/2010/main" val="84302693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445F36-D41E-314E-876E-ABAB6BAE6F4A}"/>
              </a:ext>
            </a:extLst>
          </p:cNvPr>
          <p:cNvCxnSpPr>
            <a:cxnSpLocks/>
          </p:cNvCxnSpPr>
          <p:nvPr/>
        </p:nvCxnSpPr>
        <p:spPr>
          <a:xfrm flipV="1">
            <a:off x="5457421" y="1093207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1">
            <a:extLst>
              <a:ext uri="{FF2B5EF4-FFF2-40B4-BE49-F238E27FC236}">
                <a16:creationId xmlns:a16="http://schemas.microsoft.com/office/drawing/2014/main" id="{4DE115C3-DBB6-2D4E-BE30-9540E0866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1050"/>
            <a:ext cx="12192000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Send via Pre-Established Template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84F715-FA7D-D64E-BC9F-B7B166C976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t="29132" r="11096" b="30463"/>
          <a:stretch/>
        </p:blipFill>
        <p:spPr>
          <a:xfrm>
            <a:off x="636105" y="1888434"/>
            <a:ext cx="9948672" cy="38220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8175A6-B99C-D64F-8F31-FA7A6609E345}"/>
              </a:ext>
            </a:extLst>
          </p:cNvPr>
          <p:cNvSpPr txBox="1"/>
          <p:nvPr/>
        </p:nvSpPr>
        <p:spPr>
          <a:xfrm>
            <a:off x="2475900" y="2530198"/>
            <a:ext cx="85921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Template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0A4B6-DEDE-1F46-8E51-E2DCC8EF6A25}"/>
              </a:ext>
            </a:extLst>
          </p:cNvPr>
          <p:cNvSpPr txBox="1"/>
          <p:nvPr/>
        </p:nvSpPr>
        <p:spPr>
          <a:xfrm>
            <a:off x="8356060" y="2432205"/>
            <a:ext cx="18190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Authentication</a:t>
            </a:r>
          </a:p>
          <a:p>
            <a:pPr algn="ctr"/>
            <a:r>
              <a:rPr lang="en-US" sz="1400" dirty="0"/>
              <a:t> &amp; Consent</a:t>
            </a:r>
          </a:p>
        </p:txBody>
      </p:sp>
    </p:spTree>
    <p:extLst>
      <p:ext uri="{BB962C8B-B14F-4D97-AF65-F5344CB8AC3E}">
        <p14:creationId xmlns:p14="http://schemas.microsoft.com/office/powerpoint/2010/main" val="144020612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92609F-C023-344D-AB7F-301680FF4028}"/>
              </a:ext>
            </a:extLst>
          </p:cNvPr>
          <p:cNvGrpSpPr/>
          <p:nvPr/>
        </p:nvGrpSpPr>
        <p:grpSpPr>
          <a:xfrm>
            <a:off x="2186248" y="5148072"/>
            <a:ext cx="8578266" cy="1709928"/>
            <a:chOff x="1059568" y="4996514"/>
            <a:chExt cx="8578266" cy="170992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4BDFE-5B41-664F-AF64-4382B8C2FF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778" y="5459352"/>
              <a:ext cx="61500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Easy Remote Document Signing</a:t>
              </a:r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58FC7F4-9D10-F643-B970-46AD9CE0DC0A}"/>
                    </a:ext>
                  </a:extLst>
                </p14:cNvPr>
                <p14:cNvContentPartPr/>
                <p14:nvPr/>
              </p14:nvContentPartPr>
              <p14:xfrm>
                <a:off x="3219870" y="6084879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7715967-9618-964D-BE56-47718814D75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01870" y="5976879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9BB1B89-E2D5-7D43-A20C-421E664D2F6A}"/>
                </a:ext>
              </a:extLst>
            </p:cNvPr>
            <p:cNvCxnSpPr>
              <a:cxnSpLocks/>
            </p:cNvCxnSpPr>
            <p:nvPr/>
          </p:nvCxnSpPr>
          <p:spPr>
            <a:xfrm>
              <a:off x="3291310" y="5118021"/>
              <a:ext cx="0" cy="124486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C71B86B-C0D1-6D4C-BD17-76E4A3835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2747"/>
            <a:stretch/>
          </p:blipFill>
          <p:spPr>
            <a:xfrm>
              <a:off x="1059568" y="4996514"/>
              <a:ext cx="1831279" cy="1709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498005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">
            <a:extLst>
              <a:ext uri="{FF2B5EF4-FFF2-40B4-BE49-F238E27FC236}">
                <a16:creationId xmlns:a16="http://schemas.microsoft.com/office/drawing/2014/main" id="{A76D8F65-DC0A-F14C-8342-BC0B4EAEF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618" y="4471243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Email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166569CB-09A2-424B-8048-BAB0F0FEE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222" y="4471242"/>
            <a:ext cx="14001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Password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FBA4CFEA-BC27-EA4B-9CCE-E5F6E0687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305" y="4471243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Phone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3DC961A-3A69-4B46-A686-29EFBDC1B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991" y="4471243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KBA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445F36-D41E-314E-876E-ABAB6BAE6F4A}"/>
              </a:ext>
            </a:extLst>
          </p:cNvPr>
          <p:cNvCxnSpPr>
            <a:cxnSpLocks/>
          </p:cNvCxnSpPr>
          <p:nvPr/>
        </p:nvCxnSpPr>
        <p:spPr>
          <a:xfrm flipV="1">
            <a:off x="5457421" y="1093207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1">
            <a:extLst>
              <a:ext uri="{FF2B5EF4-FFF2-40B4-BE49-F238E27FC236}">
                <a16:creationId xmlns:a16="http://schemas.microsoft.com/office/drawing/2014/main" id="{4DE115C3-DBB6-2D4E-BE30-9540E0866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1050"/>
            <a:ext cx="12192000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Remote Signer Authentication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4072DD-27B9-B446-9EDD-E1042D630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300" y="2723604"/>
            <a:ext cx="1228016" cy="1238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150C6-E994-084B-9398-4210641C0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250" y="2768673"/>
            <a:ext cx="1517997" cy="962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E28FDE-692C-6C44-B1EE-8C545D6F1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742" y="2664582"/>
            <a:ext cx="1171026" cy="11710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EE7CEBE-87B1-824A-818B-1858BC984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3431" y="2615095"/>
            <a:ext cx="1249008" cy="127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0BC42-0337-5342-8F02-1621DB005314}"/>
              </a:ext>
            </a:extLst>
          </p:cNvPr>
          <p:cNvSpPr txBox="1"/>
          <p:nvPr/>
        </p:nvSpPr>
        <p:spPr>
          <a:xfrm>
            <a:off x="3524755" y="2926929"/>
            <a:ext cx="415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734030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6E58CC5-D57E-3040-9161-3F906286DF06}"/>
              </a:ext>
            </a:extLst>
          </p:cNvPr>
          <p:cNvGrpSpPr/>
          <p:nvPr/>
        </p:nvGrpSpPr>
        <p:grpSpPr>
          <a:xfrm>
            <a:off x="3531385" y="5147712"/>
            <a:ext cx="7091215" cy="1709928"/>
            <a:chOff x="1101573" y="4996154"/>
            <a:chExt cx="7091215" cy="170992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07947C-82ED-CB4A-9584-06D40F13C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8860" y="5428767"/>
              <a:ext cx="463392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Quick Start Demonstration</a:t>
              </a:r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D1D1A0B-944A-B84A-8F7C-A18B4392875D}"/>
                    </a:ext>
                  </a:extLst>
                </p14:cNvPr>
                <p14:cNvContentPartPr/>
                <p14:nvPr/>
              </p14:nvContentPartPr>
              <p14:xfrm>
                <a:off x="3219870" y="6084879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7715967-9618-964D-BE56-47718814D75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01870" y="5976879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FB666B7-892F-BC41-96A4-7385B476C96F}"/>
                </a:ext>
              </a:extLst>
            </p:cNvPr>
            <p:cNvCxnSpPr>
              <a:cxnSpLocks/>
            </p:cNvCxnSpPr>
            <p:nvPr/>
          </p:nvCxnSpPr>
          <p:spPr>
            <a:xfrm>
              <a:off x="3291310" y="5118021"/>
              <a:ext cx="0" cy="124486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635DB4-2948-9542-81C1-C4D24147C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2031"/>
            <a:stretch/>
          </p:blipFill>
          <p:spPr>
            <a:xfrm>
              <a:off x="1101573" y="4996154"/>
              <a:ext cx="1850749" cy="1709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024890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4696CC6-2D49-294A-A934-A955C9ECDDAA}"/>
              </a:ext>
            </a:extLst>
          </p:cNvPr>
          <p:cNvGrpSpPr/>
          <p:nvPr/>
        </p:nvGrpSpPr>
        <p:grpSpPr>
          <a:xfrm>
            <a:off x="2926607" y="5147712"/>
            <a:ext cx="7107272" cy="1709928"/>
            <a:chOff x="1069292" y="4996154"/>
            <a:chExt cx="7107272" cy="17099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52FDA-2DA8-3C4A-81F2-EEC8E32AA8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778" y="5448063"/>
              <a:ext cx="4688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What Could We Answer</a:t>
              </a:r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2B30853-F70B-8446-80CF-F4EFF9D8E2FD}"/>
                    </a:ext>
                  </a:extLst>
                </p14:cNvPr>
                <p14:cNvContentPartPr/>
                <p14:nvPr/>
              </p14:nvContentPartPr>
              <p14:xfrm>
                <a:off x="3219870" y="6084879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7715967-9618-964D-BE56-47718814D75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01870" y="5976879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92ACA8A-2687-0D45-A89A-ADAA29BB5B0B}"/>
                </a:ext>
              </a:extLst>
            </p:cNvPr>
            <p:cNvCxnSpPr>
              <a:cxnSpLocks/>
            </p:cNvCxnSpPr>
            <p:nvPr/>
          </p:nvCxnSpPr>
          <p:spPr>
            <a:xfrm>
              <a:off x="3291310" y="5118021"/>
              <a:ext cx="0" cy="124486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61F7C27-F8A3-3444-A29A-DC246E97A3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" r="34255"/>
            <a:stretch/>
          </p:blipFill>
          <p:spPr>
            <a:xfrm>
              <a:off x="1069292" y="4996154"/>
              <a:ext cx="1790229" cy="1709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850989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F21F04-8579-D648-A840-3455C7E17E3C}"/>
              </a:ext>
            </a:extLst>
          </p:cNvPr>
          <p:cNvGrpSpPr/>
          <p:nvPr/>
        </p:nvGrpSpPr>
        <p:grpSpPr>
          <a:xfrm>
            <a:off x="3892826" y="5505031"/>
            <a:ext cx="4406348" cy="943134"/>
            <a:chOff x="3892826" y="5505031"/>
            <a:chExt cx="4406348" cy="94313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33738B9-A0ED-084B-A222-77A47F523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3434" y="6194135"/>
              <a:ext cx="254030" cy="2540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9E7DCB6-016E-244A-BF60-113FE968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2299" y="6194135"/>
              <a:ext cx="254030" cy="2540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FF1837B-3954-224D-9D9A-23F30785B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251" y="6216179"/>
              <a:ext cx="209942" cy="209942"/>
            </a:xfrm>
            <a:prstGeom prst="rect">
              <a:avLst/>
            </a:prstGeom>
            <a:ln>
              <a:noFill/>
            </a:ln>
            <a:effectLst/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F033CC7-CDCA-684A-8DE3-E04B936C8D04}"/>
                </a:ext>
              </a:extLst>
            </p:cNvPr>
            <p:cNvCxnSpPr>
              <a:cxnSpLocks/>
            </p:cNvCxnSpPr>
            <p:nvPr/>
          </p:nvCxnSpPr>
          <p:spPr>
            <a:xfrm>
              <a:off x="5698860" y="5949610"/>
              <a:ext cx="794281" cy="0"/>
            </a:xfrm>
            <a:prstGeom prst="line">
              <a:avLst/>
            </a:prstGeom>
            <a:ln w="127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5D350D-63E4-7E41-9052-D728439CF2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2826" y="5505031"/>
              <a:ext cx="440634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dirty="0">
                  <a:solidFill>
                    <a:prstClr val="white"/>
                  </a:solidFill>
                  <a:latin typeface="Gilroy Light" pitchFamily="2" charset="77"/>
                  <a:ea typeface="Open Sans" panose="020B0606030504020204" pitchFamily="34" charset="0"/>
                  <a:cs typeface="Dubai" panose="020B0503030403030204" pitchFamily="34" charset="-78"/>
                </a:rPr>
                <a:t>Follow Us @IMMeSign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0EDF933-A70C-EE4B-A858-74574D6DD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857" y="4120715"/>
            <a:ext cx="7402286" cy="52322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prstClr val="white"/>
                </a:solidFill>
                <a:latin typeface="Gilroy Light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Thank You for Joining Us Today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9926E0-EA8F-974E-B0EC-747B9984BA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147"/>
          <a:stretch/>
        </p:blipFill>
        <p:spPr>
          <a:xfrm>
            <a:off x="4779773" y="1811715"/>
            <a:ext cx="2230676" cy="20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4852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8">
            <a:extLst>
              <a:ext uri="{FF2B5EF4-FFF2-40B4-BE49-F238E27FC236}">
                <a16:creationId xmlns:a16="http://schemas.microsoft.com/office/drawing/2014/main" id="{EC99771C-7915-3740-BB68-F6E623BA4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891" y="479408"/>
            <a:ext cx="54582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*DO NOT DELETE*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656F4F1D-A70C-D548-B2A1-CE4D09BA2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891" y="1396826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Light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61E1A474-A2D4-0247-92A6-C20E7DA81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891" y="1774961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Regular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C7A4EB92-971D-954C-8CC0-8840C1A06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891" y="2159972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Medium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F453B500-A2B8-864F-86DF-01A81C2C2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891" y="2586234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SemiBold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</a:t>
            </a:r>
            <a:r>
              <a:rPr kumimoji="0" lang="en-US" altLang="en-US" sz="1200" b="1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SemiBold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Semibold</a:t>
            </a:r>
            <a:endParaRPr kumimoji="0" lang="en-US" altLang="en-US" sz="1200" b="1" u="none" strike="noStrike" kern="1200" cap="none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Gilroy SemiBold" pitchFamily="2" charset="77"/>
              <a:ea typeface="Open Sans" panose="020B0606030504020204" pitchFamily="34" charset="0"/>
              <a:cs typeface="Dubai Medium" panose="020B0503030403030204" pitchFamily="34" charset="-78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6906D471-BC0A-FB4D-A0A9-C4395D7AA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891" y="2943744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Bold</a:t>
            </a: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139A9BEA-372A-1B47-9D9B-CBCD57A3E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891" y="3342505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ExtraBold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Extra Bold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02103447-C97C-E442-BE46-E78765E8E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847" y="1396826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i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Light Italic</a:t>
            </a: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AF60CEBF-C97D-384F-BFA2-C628A2D77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847" y="1774961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i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Regular Italic</a:t>
            </a: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1992055A-0C46-9B40-B7BB-F0BA18E78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847" y="2159972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i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Medium Italic</a:t>
            </a: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16ECBC89-7465-714D-A62B-88C61147E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847" y="2586234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SemiBold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</a:t>
            </a:r>
            <a:r>
              <a:rPr kumimoji="0" lang="en-US" altLang="en-US" sz="1200" b="1" i="1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SemiBold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Semibold</a:t>
            </a:r>
            <a:r>
              <a:rPr kumimoji="0" lang="en-US" altLang="en-US" sz="1200" b="1" i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SemiBold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 Italic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074E2279-3D2F-D241-A1AD-93FF106EC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847" y="2943744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Bold Italic</a:t>
            </a:r>
          </a:p>
        </p:txBody>
      </p:sp>
      <p:sp>
        <p:nvSpPr>
          <p:cNvPr id="38" name="TextBox 8">
            <a:extLst>
              <a:ext uri="{FF2B5EF4-FFF2-40B4-BE49-F238E27FC236}">
                <a16:creationId xmlns:a16="http://schemas.microsoft.com/office/drawing/2014/main" id="{B91F3B50-D5E6-A540-9B99-9D9CD7305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847" y="3342505"/>
            <a:ext cx="2481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Gilroy ExtraBold" pitchFamily="2" charset="77"/>
                <a:ea typeface="Open Sans" panose="020B0606030504020204" pitchFamily="34" charset="0"/>
                <a:cs typeface="Dubai Medium" panose="020B0503030403030204" pitchFamily="34" charset="-78"/>
              </a:rPr>
              <a:t>Gilroy Extra Bold Italic</a:t>
            </a:r>
          </a:p>
        </p:txBody>
      </p:sp>
    </p:spTree>
    <p:extLst>
      <p:ext uri="{BB962C8B-B14F-4D97-AF65-F5344CB8AC3E}">
        <p14:creationId xmlns:p14="http://schemas.microsoft.com/office/powerpoint/2010/main" val="413224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screen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0009D6-4AF6-594F-9428-B526763BD01F}"/>
              </a:ext>
            </a:extLst>
          </p:cNvPr>
          <p:cNvCxnSpPr>
            <a:cxnSpLocks/>
          </p:cNvCxnSpPr>
          <p:nvPr/>
        </p:nvCxnSpPr>
        <p:spPr>
          <a:xfrm>
            <a:off x="6733111" y="855572"/>
            <a:ext cx="0" cy="211261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AB34E93-A7C9-574F-BEB2-2089940C44C5}"/>
              </a:ext>
            </a:extLst>
          </p:cNvPr>
          <p:cNvSpPr txBox="1"/>
          <p:nvPr/>
        </p:nvSpPr>
        <p:spPr>
          <a:xfrm>
            <a:off x="6929882" y="1332267"/>
            <a:ext cx="5540413" cy="11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Gilroy" pitchFamily="2" charset="77"/>
              </a:rPr>
              <a:t>Manages Bank Relationships &amp; Clients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Gilroy" pitchFamily="2" charset="77"/>
              </a:rPr>
              <a:t>Over 7 years Proven Account Management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Gilroy" pitchFamily="2" charset="77"/>
              </a:rPr>
              <a:t>Strong Commitment to Customer Satisfaction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A69FCE-9B92-DD4F-B071-85FF388801DC}"/>
              </a:ext>
            </a:extLst>
          </p:cNvPr>
          <p:cNvGrpSpPr/>
          <p:nvPr/>
        </p:nvGrpSpPr>
        <p:grpSpPr>
          <a:xfrm>
            <a:off x="2183840" y="1287062"/>
            <a:ext cx="4317781" cy="1249638"/>
            <a:chOff x="1905544" y="4707383"/>
            <a:chExt cx="4317781" cy="124963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DF9E56B-1F04-B74C-9B47-7E3395806DCB}"/>
                </a:ext>
              </a:extLst>
            </p:cNvPr>
            <p:cNvSpPr txBox="1"/>
            <p:nvPr/>
          </p:nvSpPr>
          <p:spPr>
            <a:xfrm>
              <a:off x="1905544" y="4707383"/>
              <a:ext cx="43177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roy" pitchFamily="2" charset="77"/>
                  <a:ea typeface="+mn-ea"/>
                  <a:cs typeface="+mn-cs"/>
                </a:rPr>
                <a:t>Arianna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roy" pitchFamily="2" charset="77"/>
                  <a:ea typeface="+mn-ea"/>
                  <a:cs typeface="+mn-cs"/>
                </a:rPr>
                <a:t>Gengaro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 pitchFamily="2" charset="77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27FC793-138C-AD45-A2F0-7FCB6F527D75}"/>
                </a:ext>
              </a:extLst>
            </p:cNvPr>
            <p:cNvSpPr txBox="1"/>
            <p:nvPr/>
          </p:nvSpPr>
          <p:spPr>
            <a:xfrm>
              <a:off x="1905544" y="5372246"/>
              <a:ext cx="43177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en-US" sz="1600" dirty="0">
                  <a:latin typeface="Gilroy Light" pitchFamily="2" charset="77"/>
                </a:rPr>
                <a:t>Eastern Regional Manager,</a:t>
              </a:r>
            </a:p>
            <a:p>
              <a:pPr lvl="0" algn="r">
                <a:defRPr/>
              </a:pPr>
              <a:r>
                <a:rPr lang="en-US" sz="1600" dirty="0">
                  <a:latin typeface="Gilroy Light" pitchFamily="2" charset="77"/>
                </a:rPr>
                <a:t>Bank Solutions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3774E93-6820-0142-A9BC-95FF6885A0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54" y="931793"/>
            <a:ext cx="1960181" cy="1960177"/>
          </a:xfrm>
          <a:prstGeom prst="rect">
            <a:avLst/>
          </a:prstGeom>
          <a:ln>
            <a:noFill/>
          </a:ln>
          <a:effectLst/>
        </p:spPr>
      </p:pic>
      <p:sp>
        <p:nvSpPr>
          <p:cNvPr id="41" name="TextBox 11">
            <a:extLst>
              <a:ext uri="{FF2B5EF4-FFF2-40B4-BE49-F238E27FC236}">
                <a16:creationId xmlns:a16="http://schemas.microsoft.com/office/drawing/2014/main" id="{7C62E120-6185-9448-BD45-2348AC864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426" y="2998113"/>
            <a:ext cx="7025148" cy="86177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Presentation Team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7EF2530-D394-EA42-819F-7FBBAD2843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56" y="4189694"/>
            <a:ext cx="1960182" cy="1960182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05719D3-925C-4E45-88A8-AD1B010D2EE6}"/>
              </a:ext>
            </a:extLst>
          </p:cNvPr>
          <p:cNvCxnSpPr>
            <a:cxnSpLocks/>
          </p:cNvCxnSpPr>
          <p:nvPr/>
        </p:nvCxnSpPr>
        <p:spPr>
          <a:xfrm>
            <a:off x="6733110" y="4113476"/>
            <a:ext cx="0" cy="211261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E0CB8F1-DDB5-4A48-894E-A109A908C336}"/>
              </a:ext>
            </a:extLst>
          </p:cNvPr>
          <p:cNvSpPr txBox="1"/>
          <p:nvPr/>
        </p:nvSpPr>
        <p:spPr>
          <a:xfrm>
            <a:off x="6929881" y="4405505"/>
            <a:ext cx="5540413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</a:rPr>
              <a:t>Leads IMM’s Bank Solutions Division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Gilroy" pitchFamily="2" charset="77"/>
              </a:rPr>
              <a:t>8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</a:rPr>
              <a:t> years as IMM Executive Team Member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</a:rPr>
              <a:t>Over 13 yrs. Direct Banking Experience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</a:rPr>
              <a:t>Over 25 yrs.. Technology Solutions to Banks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475C9A-FF79-6F43-B573-879A92EEC8C4}"/>
              </a:ext>
            </a:extLst>
          </p:cNvPr>
          <p:cNvGrpSpPr/>
          <p:nvPr/>
        </p:nvGrpSpPr>
        <p:grpSpPr>
          <a:xfrm>
            <a:off x="2183839" y="4544966"/>
            <a:ext cx="4317781" cy="1249638"/>
            <a:chOff x="1905544" y="4707383"/>
            <a:chExt cx="4317781" cy="124963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CF70C23-D263-0D41-A6D3-3195C3DDC46F}"/>
                </a:ext>
              </a:extLst>
            </p:cNvPr>
            <p:cNvSpPr txBox="1"/>
            <p:nvPr/>
          </p:nvSpPr>
          <p:spPr>
            <a:xfrm>
              <a:off x="1905544" y="4707383"/>
              <a:ext cx="43177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roy" pitchFamily="2" charset="77"/>
                  <a:ea typeface="+mn-ea"/>
                  <a:cs typeface="+mn-cs"/>
                </a:rPr>
                <a:t>Michael Ball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42D0068-EC09-854B-857E-98336D43588F}"/>
                </a:ext>
              </a:extLst>
            </p:cNvPr>
            <p:cNvSpPr txBox="1"/>
            <p:nvPr/>
          </p:nvSpPr>
          <p:spPr>
            <a:xfrm>
              <a:off x="1905544" y="5372246"/>
              <a:ext cx="43177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roy Light" pitchFamily="2" charset="77"/>
                  <a:ea typeface="+mn-ea"/>
                  <a:cs typeface="+mn-cs"/>
                </a:rPr>
                <a:t>Vice President,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roy Light" pitchFamily="2" charset="77"/>
                  <a:ea typeface="+mn-ea"/>
                  <a:cs typeface="+mn-cs"/>
                </a:rPr>
                <a:t>Markets &amp; Strategy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907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1" grpId="0"/>
      <p:bldP spid="41" grpId="1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1D7770-AA27-BD42-8A6C-A57630082BF0}"/>
              </a:ext>
            </a:extLst>
          </p:cNvPr>
          <p:cNvCxnSpPr>
            <a:cxnSpLocks/>
          </p:cNvCxnSpPr>
          <p:nvPr/>
        </p:nvCxnSpPr>
        <p:spPr>
          <a:xfrm>
            <a:off x="6733110" y="855570"/>
            <a:ext cx="0" cy="211261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C1138093-0917-5F4C-A90E-0892CE4160DD}"/>
              </a:ext>
            </a:extLst>
          </p:cNvPr>
          <p:cNvGrpSpPr/>
          <p:nvPr/>
        </p:nvGrpSpPr>
        <p:grpSpPr>
          <a:xfrm>
            <a:off x="6929881" y="1001853"/>
            <a:ext cx="5540414" cy="1820052"/>
            <a:chOff x="6651586" y="3984183"/>
            <a:chExt cx="5540414" cy="182005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858582-8B52-2E46-A8A1-5BF176C44F56}"/>
                </a:ext>
              </a:extLst>
            </p:cNvPr>
            <p:cNvSpPr txBox="1"/>
            <p:nvPr/>
          </p:nvSpPr>
          <p:spPr>
            <a:xfrm>
              <a:off x="6651586" y="3984183"/>
              <a:ext cx="5540413" cy="1528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sz="16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Gilroy" pitchFamily="2" charset="77"/>
                </a:rPr>
                <a:t>Manages Western Division of US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en-US" sz="16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Gilroy" pitchFamily="2" charset="77"/>
                </a:rPr>
                <a:t>20 years Technology Sales to Banks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en-US" sz="16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Gilroy" pitchFamily="2" charset="77"/>
                </a:rPr>
                <a:t>15 Years Direct Lending Experience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en-US" sz="16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Gilroy" pitchFamily="2" charset="77"/>
                </a:rPr>
                <a:t>Retail, Commercial, and Mortgage Banking Experience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B258D5D-8543-0347-A915-151B06520AA3}"/>
                </a:ext>
              </a:extLst>
            </p:cNvPr>
            <p:cNvSpPr txBox="1"/>
            <p:nvPr/>
          </p:nvSpPr>
          <p:spPr>
            <a:xfrm>
              <a:off x="6651588" y="5383671"/>
              <a:ext cx="5540412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81F7"/>
                </a:solidFill>
                <a:effectLst/>
                <a:uLnTx/>
                <a:uFillTx/>
                <a:latin typeface="Gilroy Light" pitchFamily="2" charset="77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BE390C3-C372-C14C-9A83-C122970B59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55" y="931788"/>
            <a:ext cx="1960182" cy="196018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013166C-05AD-D845-A00C-432A93006F43}"/>
              </a:ext>
            </a:extLst>
          </p:cNvPr>
          <p:cNvGrpSpPr/>
          <p:nvPr/>
        </p:nvGrpSpPr>
        <p:grpSpPr>
          <a:xfrm>
            <a:off x="2183839" y="1287060"/>
            <a:ext cx="4317781" cy="1249638"/>
            <a:chOff x="1905544" y="4707383"/>
            <a:chExt cx="4317781" cy="124963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793820-4535-BB48-B0EA-929FE27756D2}"/>
                </a:ext>
              </a:extLst>
            </p:cNvPr>
            <p:cNvSpPr txBox="1"/>
            <p:nvPr/>
          </p:nvSpPr>
          <p:spPr>
            <a:xfrm>
              <a:off x="1905544" y="4707383"/>
              <a:ext cx="43177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roy" pitchFamily="2" charset="77"/>
                  <a:ea typeface="+mn-ea"/>
                  <a:cs typeface="+mn-cs"/>
                </a:rPr>
                <a:t>Lisa Renfrow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59F0A1-5412-DA41-A4B1-7C66F0DD0F1D}"/>
                </a:ext>
              </a:extLst>
            </p:cNvPr>
            <p:cNvSpPr txBox="1"/>
            <p:nvPr/>
          </p:nvSpPr>
          <p:spPr>
            <a:xfrm>
              <a:off x="1905544" y="5372246"/>
              <a:ext cx="43177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roy Light" pitchFamily="2" charset="77"/>
                  <a:ea typeface="+mn-ea"/>
                  <a:cs typeface="+mn-cs"/>
                </a:rPr>
                <a:t>Western Regional Manager,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latin typeface="Gilroy Light" pitchFamily="2" charset="77"/>
                </a:rPr>
                <a:t>Bank Solutions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roy Light" pitchFamily="2" charset="77"/>
                <a:ea typeface="+mn-ea"/>
                <a:cs typeface="+mn-cs"/>
              </a:endParaRPr>
            </a:p>
          </p:txBody>
        </p:sp>
      </p:grpSp>
      <p:sp>
        <p:nvSpPr>
          <p:cNvPr id="26" name="TextBox 11">
            <a:extLst>
              <a:ext uri="{FF2B5EF4-FFF2-40B4-BE49-F238E27FC236}">
                <a16:creationId xmlns:a16="http://schemas.microsoft.com/office/drawing/2014/main" id="{E51E50EF-C9D0-044D-AE9D-1107C7711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426" y="2998113"/>
            <a:ext cx="7025148" cy="86177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Presentation Team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5FE84A-A105-2F47-8FFA-CF851AF97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56" y="4189694"/>
            <a:ext cx="1960182" cy="1960182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2548F3-0FE9-374A-A662-6A86A3E6D231}"/>
              </a:ext>
            </a:extLst>
          </p:cNvPr>
          <p:cNvCxnSpPr>
            <a:cxnSpLocks/>
          </p:cNvCxnSpPr>
          <p:nvPr/>
        </p:nvCxnSpPr>
        <p:spPr>
          <a:xfrm>
            <a:off x="6733110" y="4113476"/>
            <a:ext cx="0" cy="211261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E90595E-F75D-2F4A-A552-73F21BB1CE45}"/>
              </a:ext>
            </a:extLst>
          </p:cNvPr>
          <p:cNvSpPr txBox="1"/>
          <p:nvPr/>
        </p:nvSpPr>
        <p:spPr>
          <a:xfrm>
            <a:off x="6929881" y="4405505"/>
            <a:ext cx="5540413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</a:rPr>
              <a:t>Leads IMM’s Bank Solutions Division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Gilroy" pitchFamily="2" charset="77"/>
              </a:rPr>
              <a:t>8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</a:rPr>
              <a:t> years as IMM Executive Team Member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</a:rPr>
              <a:t>Over 13 yrs. Direct Banking Experience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</a:rPr>
              <a:t>Over 25 yrs.. Technology Solutions to Banks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6978627-A0CD-6E4B-9024-4888A444DD23}"/>
              </a:ext>
            </a:extLst>
          </p:cNvPr>
          <p:cNvGrpSpPr/>
          <p:nvPr/>
        </p:nvGrpSpPr>
        <p:grpSpPr>
          <a:xfrm>
            <a:off x="2183839" y="4544966"/>
            <a:ext cx="4317781" cy="1249638"/>
            <a:chOff x="1905544" y="4707383"/>
            <a:chExt cx="4317781" cy="124963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C2235F2-DF7D-E144-A4EF-DD6780778940}"/>
                </a:ext>
              </a:extLst>
            </p:cNvPr>
            <p:cNvSpPr txBox="1"/>
            <p:nvPr/>
          </p:nvSpPr>
          <p:spPr>
            <a:xfrm>
              <a:off x="1905544" y="4707383"/>
              <a:ext cx="43177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roy" pitchFamily="2" charset="77"/>
                  <a:ea typeface="+mn-ea"/>
                  <a:cs typeface="+mn-cs"/>
                </a:rPr>
                <a:t>Michael Ball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598FAA3-15CB-5648-92F7-69F921463E89}"/>
                </a:ext>
              </a:extLst>
            </p:cNvPr>
            <p:cNvSpPr txBox="1"/>
            <p:nvPr/>
          </p:nvSpPr>
          <p:spPr>
            <a:xfrm>
              <a:off x="1905544" y="5372246"/>
              <a:ext cx="43177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roy Light" pitchFamily="2" charset="77"/>
                  <a:ea typeface="+mn-ea"/>
                  <a:cs typeface="+mn-cs"/>
                </a:rPr>
                <a:t>Vice President,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roy Light" pitchFamily="2" charset="77"/>
                  <a:ea typeface="+mn-ea"/>
                  <a:cs typeface="+mn-cs"/>
                </a:rPr>
                <a:t>Markets &amp; Strategy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9264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0C64DAC-7FA2-0849-8995-F190186B4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201" y="2043704"/>
            <a:ext cx="7361274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Exclusively for Financial Institutions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Financially Strong &amp; Secure for </a:t>
            </a:r>
            <a:r>
              <a:rPr lang="en-US" altLang="en-US" sz="2000" b="1" dirty="0">
                <a:solidFill>
                  <a:srgbClr val="0464FE"/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24 Years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Privately-Held, Customer Focused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Over </a:t>
            </a:r>
            <a:r>
              <a:rPr lang="en-US" altLang="en-US" sz="2000" b="1" dirty="0">
                <a:solidFill>
                  <a:srgbClr val="0464FE"/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1200</a:t>
            </a:r>
            <a:r>
              <a:rPr lang="en-US" altLang="en-US" sz="2000" dirty="0"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Financial Institutions &amp; </a:t>
            </a:r>
            <a:r>
              <a:rPr lang="en-US" altLang="en-US" sz="2000" b="1" dirty="0">
                <a:solidFill>
                  <a:srgbClr val="0464FE"/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Growing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Record Growth &amp; Performance in 2019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solidFill>
                <a:srgbClr val="1B81F7"/>
              </a:solidFill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srgbClr val="0464FE"/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235</a:t>
            </a:r>
            <a:r>
              <a:rPr lang="en-US" altLang="en-US" sz="2000" dirty="0"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New Clients Joined IMM in 2019</a:t>
            </a: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srgbClr val="0464FE"/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26%</a:t>
            </a:r>
            <a:r>
              <a:rPr lang="en-US" altLang="en-US" sz="2000" b="1" dirty="0"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</a:t>
            </a:r>
            <a:r>
              <a:rPr lang="en-US" altLang="en-US" sz="2000" dirty="0"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Growth in Customer Base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576BF0-88CE-2542-B731-A26CD17A42B7}"/>
              </a:ext>
            </a:extLst>
          </p:cNvPr>
          <p:cNvCxnSpPr>
            <a:cxnSpLocks/>
          </p:cNvCxnSpPr>
          <p:nvPr/>
        </p:nvCxnSpPr>
        <p:spPr>
          <a:xfrm flipV="1">
            <a:off x="7205259" y="1093207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0E8D70E-7C13-2045-98DC-130DC36D9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6" y="481050"/>
            <a:ext cx="8696324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The Digital Transformation Company</a:t>
            </a:r>
          </a:p>
        </p:txBody>
      </p:sp>
    </p:spTree>
    <p:extLst>
      <p:ext uri="{BB962C8B-B14F-4D97-AF65-F5344CB8AC3E}">
        <p14:creationId xmlns:p14="http://schemas.microsoft.com/office/powerpoint/2010/main" val="2677366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A72377-D6A2-AE46-BE05-C5EF4FB68046}"/>
              </a:ext>
            </a:extLst>
          </p:cNvPr>
          <p:cNvGrpSpPr/>
          <p:nvPr/>
        </p:nvGrpSpPr>
        <p:grpSpPr>
          <a:xfrm>
            <a:off x="3811073" y="2121231"/>
            <a:ext cx="8380927" cy="3126910"/>
            <a:chOff x="3811073" y="2249743"/>
            <a:chExt cx="8380927" cy="312691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E23B549-25E9-304B-9581-EAE494B6B3DA}"/>
                </a:ext>
              </a:extLst>
            </p:cNvPr>
            <p:cNvSpPr/>
            <p:nvPr/>
          </p:nvSpPr>
          <p:spPr>
            <a:xfrm>
              <a:off x="3811073" y="2717891"/>
              <a:ext cx="8380927" cy="2658762"/>
            </a:xfrm>
            <a:prstGeom prst="rect">
              <a:avLst/>
            </a:prstGeom>
            <a:solidFill>
              <a:schemeClr val="bg1"/>
            </a:solidFill>
            <a:ln w="19050">
              <a:gradFill>
                <a:gsLst>
                  <a:gs pos="0">
                    <a:srgbClr val="B242C0"/>
                  </a:gs>
                  <a:gs pos="100000">
                    <a:srgbClr val="1B81F7"/>
                  </a:gs>
                </a:gsLst>
                <a:lin ang="198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Light" pitchFamily="2" charset="77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65AE0A4-B1E8-CB46-AC54-BCD581DAA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2749"/>
            <a:stretch/>
          </p:blipFill>
          <p:spPr>
            <a:xfrm>
              <a:off x="7391998" y="2249743"/>
              <a:ext cx="1116627" cy="10426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  <a:effectLst>
              <a:glow rad="25400">
                <a:schemeClr val="bg1"/>
              </a:glow>
            </a:effectLst>
          </p:spPr>
        </p:pic>
      </p:grpSp>
      <p:sp>
        <p:nvSpPr>
          <p:cNvPr id="36" name="TextBox 8">
            <a:extLst>
              <a:ext uri="{FF2B5EF4-FFF2-40B4-BE49-F238E27FC236}">
                <a16:creationId xmlns:a16="http://schemas.microsoft.com/office/drawing/2014/main" id="{930E44F2-6386-D74E-9F48-718CFED88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738" y="5575266"/>
            <a:ext cx="2481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Auto Login (SSO)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Auto Setup/Prep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0A9C0312-DF28-914D-A513-57B4F105D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944" y="5575266"/>
            <a:ext cx="24812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Add Documents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Re-order Documents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Add Notes</a:t>
            </a: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id="{75DE7B2D-4CA7-5341-B31A-8C55185DB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9782" y="5575266"/>
            <a:ext cx="24812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In-Person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Remote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Blended Combination</a:t>
            </a: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E906DABB-38DB-E149-AE8F-FD1C6CE8D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2652" y="5575266"/>
            <a:ext cx="2481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Indexed PDFs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Audit Trails</a:t>
            </a:r>
          </a:p>
        </p:txBody>
      </p:sp>
      <p:sp>
        <p:nvSpPr>
          <p:cNvPr id="29" name="L-Shape 28">
            <a:extLst>
              <a:ext uri="{FF2B5EF4-FFF2-40B4-BE49-F238E27FC236}">
                <a16:creationId xmlns:a16="http://schemas.microsoft.com/office/drawing/2014/main" id="{5C1CE574-F32E-9D43-886E-5DD1CE7E3E8F}"/>
              </a:ext>
            </a:extLst>
          </p:cNvPr>
          <p:cNvSpPr/>
          <p:nvPr/>
        </p:nvSpPr>
        <p:spPr>
          <a:xfrm rot="13500000">
            <a:off x="3288168" y="3705406"/>
            <a:ext cx="141932" cy="141932"/>
          </a:xfrm>
          <a:prstGeom prst="corner">
            <a:avLst>
              <a:gd name="adj1" fmla="val 0"/>
              <a:gd name="adj2" fmla="val 0"/>
            </a:avLst>
          </a:prstGeom>
          <a:solidFill>
            <a:srgbClr val="525F7F"/>
          </a:solidFill>
          <a:ln w="25400">
            <a:solidFill>
              <a:srgbClr val="1B8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874F6-7272-DB48-88CB-06E7C794C6BA}"/>
              </a:ext>
            </a:extLst>
          </p:cNvPr>
          <p:cNvGrpSpPr/>
          <p:nvPr/>
        </p:nvGrpSpPr>
        <p:grpSpPr>
          <a:xfrm>
            <a:off x="1462201" y="3125041"/>
            <a:ext cx="1869073" cy="1835761"/>
            <a:chOff x="1777949" y="3290417"/>
            <a:chExt cx="1869073" cy="1835761"/>
          </a:xfrm>
        </p:grpSpPr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51C09F83-ED12-C945-A3F1-5CFA486918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7949" y="4664513"/>
              <a:ext cx="186907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 Light" panose="020B0303030403030204" pitchFamily="34" charset="-78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Gilroy Medium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Submit to </a:t>
              </a:r>
              <a:r>
                <a:rPr kumimoji="0" lang="en-US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Gilroy Medium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eSign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Medium" pitchFamily="2" charset="77"/>
                <a:ea typeface="Open Sans" panose="020B0606030504020204" pitchFamily="34" charset="0"/>
                <a:cs typeface="Dubai Light" panose="020B0303030403030204" pitchFamily="34" charset="-78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9DDC2B-5655-4F46-A69E-D69D4BF70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9069" y="3290417"/>
              <a:ext cx="1126835" cy="1167260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18C056A-FD4A-C744-8916-7CB32327833C}"/>
              </a:ext>
            </a:extLst>
          </p:cNvPr>
          <p:cNvGrpSpPr/>
          <p:nvPr/>
        </p:nvGrpSpPr>
        <p:grpSpPr>
          <a:xfrm>
            <a:off x="207641" y="1976920"/>
            <a:ext cx="903271" cy="3793461"/>
            <a:chOff x="548729" y="2006984"/>
            <a:chExt cx="903271" cy="379346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C5EB348-3F0D-734E-9B5D-93C9C7713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729" y="2006984"/>
              <a:ext cx="903271" cy="9032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F99B1B-3611-EE49-9398-E0D2CE376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729" y="3933778"/>
              <a:ext cx="903271" cy="9032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23D9A63-5681-1C4E-A609-CFAF16151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729" y="2970381"/>
              <a:ext cx="903271" cy="9032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38F2C15-5395-BF42-AAB4-49A1DA0B2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729" y="4897174"/>
              <a:ext cx="903271" cy="903271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38" name="L-Shape 37">
            <a:extLst>
              <a:ext uri="{FF2B5EF4-FFF2-40B4-BE49-F238E27FC236}">
                <a16:creationId xmlns:a16="http://schemas.microsoft.com/office/drawing/2014/main" id="{21978993-66ED-2342-AAB1-650DA49E8F32}"/>
              </a:ext>
            </a:extLst>
          </p:cNvPr>
          <p:cNvSpPr/>
          <p:nvPr/>
        </p:nvSpPr>
        <p:spPr>
          <a:xfrm rot="13500000">
            <a:off x="1223963" y="3705405"/>
            <a:ext cx="141932" cy="141932"/>
          </a:xfrm>
          <a:prstGeom prst="corner">
            <a:avLst>
              <a:gd name="adj1" fmla="val 0"/>
              <a:gd name="adj2" fmla="val 0"/>
            </a:avLst>
          </a:prstGeom>
          <a:solidFill>
            <a:srgbClr val="525F7F"/>
          </a:solidFill>
          <a:ln w="25400">
            <a:solidFill>
              <a:srgbClr val="1B8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  <p:sp>
        <p:nvSpPr>
          <p:cNvPr id="42" name="L-Shape 41">
            <a:extLst>
              <a:ext uri="{FF2B5EF4-FFF2-40B4-BE49-F238E27FC236}">
                <a16:creationId xmlns:a16="http://schemas.microsoft.com/office/drawing/2014/main" id="{96B07B5D-AA25-0447-9517-D38BD857AE54}"/>
              </a:ext>
            </a:extLst>
          </p:cNvPr>
          <p:cNvSpPr/>
          <p:nvPr/>
        </p:nvSpPr>
        <p:spPr>
          <a:xfrm rot="13500000">
            <a:off x="5857579" y="3637310"/>
            <a:ext cx="141932" cy="141932"/>
          </a:xfrm>
          <a:prstGeom prst="corner">
            <a:avLst>
              <a:gd name="adj1" fmla="val 0"/>
              <a:gd name="adj2" fmla="val 0"/>
            </a:avLst>
          </a:prstGeom>
          <a:solidFill>
            <a:srgbClr val="525F7F"/>
          </a:solidFill>
          <a:ln w="25400">
            <a:solidFill>
              <a:srgbClr val="1B8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  <p:sp>
        <p:nvSpPr>
          <p:cNvPr id="46" name="L-Shape 45">
            <a:extLst>
              <a:ext uri="{FF2B5EF4-FFF2-40B4-BE49-F238E27FC236}">
                <a16:creationId xmlns:a16="http://schemas.microsoft.com/office/drawing/2014/main" id="{586246D1-DD8A-5040-A358-59F4962396E5}"/>
              </a:ext>
            </a:extLst>
          </p:cNvPr>
          <p:cNvSpPr/>
          <p:nvPr/>
        </p:nvSpPr>
        <p:spPr>
          <a:xfrm rot="13500000">
            <a:off x="7969178" y="3637310"/>
            <a:ext cx="141932" cy="141932"/>
          </a:xfrm>
          <a:prstGeom prst="corner">
            <a:avLst>
              <a:gd name="adj1" fmla="val 0"/>
              <a:gd name="adj2" fmla="val 0"/>
            </a:avLst>
          </a:prstGeom>
          <a:solidFill>
            <a:srgbClr val="525F7F"/>
          </a:solidFill>
          <a:ln w="25400">
            <a:solidFill>
              <a:srgbClr val="1B8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  <p:sp>
        <p:nvSpPr>
          <p:cNvPr id="50" name="L-Shape 49">
            <a:extLst>
              <a:ext uri="{FF2B5EF4-FFF2-40B4-BE49-F238E27FC236}">
                <a16:creationId xmlns:a16="http://schemas.microsoft.com/office/drawing/2014/main" id="{42F96173-2504-C749-9D6A-28D9B2378BB3}"/>
              </a:ext>
            </a:extLst>
          </p:cNvPr>
          <p:cNvSpPr/>
          <p:nvPr/>
        </p:nvSpPr>
        <p:spPr>
          <a:xfrm rot="13500000">
            <a:off x="10080778" y="3637309"/>
            <a:ext cx="141932" cy="141932"/>
          </a:xfrm>
          <a:prstGeom prst="corner">
            <a:avLst>
              <a:gd name="adj1" fmla="val 0"/>
              <a:gd name="adj2" fmla="val 0"/>
            </a:avLst>
          </a:prstGeom>
          <a:solidFill>
            <a:srgbClr val="525F7F"/>
          </a:solidFill>
          <a:ln w="25400">
            <a:solidFill>
              <a:srgbClr val="1B81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Light" pitchFamily="2" charset="77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22CF4C-8A09-AC41-98F7-38716D54E3BC}"/>
              </a:ext>
            </a:extLst>
          </p:cNvPr>
          <p:cNvGrpSpPr/>
          <p:nvPr/>
        </p:nvGrpSpPr>
        <p:grpSpPr>
          <a:xfrm>
            <a:off x="4095933" y="3270184"/>
            <a:ext cx="1553625" cy="1678488"/>
            <a:chOff x="3972971" y="3435560"/>
            <a:chExt cx="1553625" cy="167848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067F82-EC97-214D-9452-F7631B245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6361" y="3435560"/>
              <a:ext cx="746847" cy="876979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1" name="TextBox 8">
              <a:extLst>
                <a:ext uri="{FF2B5EF4-FFF2-40B4-BE49-F238E27FC236}">
                  <a16:creationId xmlns:a16="http://schemas.microsoft.com/office/drawing/2014/main" id="{B097F0BF-3E83-8A43-BF55-C2C9F9369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2971" y="4837049"/>
              <a:ext cx="1553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Gilroy Medium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Session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700BFE3-F9F0-6141-8264-2897C44ADF07}"/>
              </a:ext>
            </a:extLst>
          </p:cNvPr>
          <p:cNvGrpSpPr/>
          <p:nvPr/>
        </p:nvGrpSpPr>
        <p:grpSpPr>
          <a:xfrm>
            <a:off x="10430734" y="3226336"/>
            <a:ext cx="1553625" cy="1722336"/>
            <a:chOff x="10084865" y="3391712"/>
            <a:chExt cx="1553625" cy="1722336"/>
          </a:xfrm>
        </p:grpSpPr>
        <p:sp>
          <p:nvSpPr>
            <p:cNvPr id="57" name="TextBox 8">
              <a:extLst>
                <a:ext uri="{FF2B5EF4-FFF2-40B4-BE49-F238E27FC236}">
                  <a16:creationId xmlns:a16="http://schemas.microsoft.com/office/drawing/2014/main" id="{11DDA002-E583-1A4D-8F7D-1DBB3FDFC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4865" y="4837049"/>
              <a:ext cx="1553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Gilroy Medium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Archive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2AB4573-D37A-9B4F-9BB7-55ECD701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96923" y="3391712"/>
              <a:ext cx="929508" cy="96467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D0FCAE-C8AD-9B4E-8E34-AACD19079A47}"/>
              </a:ext>
            </a:extLst>
          </p:cNvPr>
          <p:cNvGrpSpPr/>
          <p:nvPr/>
        </p:nvGrpSpPr>
        <p:grpSpPr>
          <a:xfrm>
            <a:off x="6207532" y="3226336"/>
            <a:ext cx="1553625" cy="1722336"/>
            <a:chOff x="6010270" y="3391712"/>
            <a:chExt cx="1553625" cy="172233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A637C7B-9157-124D-BFAD-6C90C0584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9428" y="3391712"/>
              <a:ext cx="815308" cy="964677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3" name="TextBox 8">
              <a:extLst>
                <a:ext uri="{FF2B5EF4-FFF2-40B4-BE49-F238E27FC236}">
                  <a16:creationId xmlns:a16="http://schemas.microsoft.com/office/drawing/2014/main" id="{CAE9E8C1-D796-3B48-AEC7-B5BEEDEA43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0" y="4837049"/>
              <a:ext cx="1553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Gilroy Medium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Edit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6DA93E3-23C3-BF40-9C6B-E71DC54DCE9B}"/>
              </a:ext>
            </a:extLst>
          </p:cNvPr>
          <p:cNvGrpSpPr/>
          <p:nvPr/>
        </p:nvGrpSpPr>
        <p:grpSpPr>
          <a:xfrm>
            <a:off x="8319131" y="3240191"/>
            <a:ext cx="1553625" cy="1708481"/>
            <a:chOff x="8047568" y="3405567"/>
            <a:chExt cx="1553625" cy="1708481"/>
          </a:xfrm>
        </p:grpSpPr>
        <p:sp>
          <p:nvSpPr>
            <p:cNvPr id="55" name="TextBox 8">
              <a:extLst>
                <a:ext uri="{FF2B5EF4-FFF2-40B4-BE49-F238E27FC236}">
                  <a16:creationId xmlns:a16="http://schemas.microsoft.com/office/drawing/2014/main" id="{6EEAE656-7252-EF4A-9FFF-2D530A004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7568" y="4837049"/>
              <a:ext cx="1553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Gilroy Medium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eSign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518E08A-40E1-184A-8077-E1306C32E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44354" y="3405567"/>
              <a:ext cx="960055" cy="1033435"/>
            </a:xfrm>
            <a:prstGeom prst="rect">
              <a:avLst/>
            </a:prstGeom>
            <a:ln>
              <a:noFill/>
            </a:ln>
            <a:effectLst/>
          </p:spPr>
        </p:pic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7A1D089-751F-E349-84DB-CDC8EDB8A9A6}"/>
              </a:ext>
            </a:extLst>
          </p:cNvPr>
          <p:cNvCxnSpPr>
            <a:cxnSpLocks/>
          </p:cNvCxnSpPr>
          <p:nvPr/>
        </p:nvCxnSpPr>
        <p:spPr>
          <a:xfrm flipV="1">
            <a:off x="5457421" y="1093207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11">
            <a:extLst>
              <a:ext uri="{FF2B5EF4-FFF2-40B4-BE49-F238E27FC236}">
                <a16:creationId xmlns:a16="http://schemas.microsoft.com/office/drawing/2014/main" id="{76B3CD1B-BEAF-1F47-81E9-1D0D99077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1050"/>
            <a:ext cx="12192000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IMM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eSign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 Enterprise Platform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2B1C7A6-7DBE-0349-AB51-9A8C730BF16B}"/>
              </a:ext>
            </a:extLst>
          </p:cNvPr>
          <p:cNvSpPr/>
          <p:nvPr/>
        </p:nvSpPr>
        <p:spPr>
          <a:xfrm>
            <a:off x="8153206" y="5700157"/>
            <a:ext cx="2098900" cy="409182"/>
          </a:xfrm>
          <a:prstGeom prst="ellipse">
            <a:avLst/>
          </a:prstGeom>
          <a:noFill/>
          <a:ln w="793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46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DFD9B8-A446-9F43-82CF-6DF83F7D1052}"/>
              </a:ext>
            </a:extLst>
          </p:cNvPr>
          <p:cNvGrpSpPr/>
          <p:nvPr/>
        </p:nvGrpSpPr>
        <p:grpSpPr>
          <a:xfrm>
            <a:off x="2397492" y="5148072"/>
            <a:ext cx="8214150" cy="1709928"/>
            <a:chOff x="1117940" y="4996514"/>
            <a:chExt cx="8214150" cy="170992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88DDC1-84A2-D540-8AEB-4CE99AA5FD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778" y="5448063"/>
              <a:ext cx="584431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" pitchFamily="2" charset="77"/>
                  <a:ea typeface="Open Sans" panose="020B0606030504020204" pitchFamily="34" charset="0"/>
                  <a:cs typeface="Dubai Light" panose="020B0303030403030204" pitchFamily="34" charset="-78"/>
                </a:rPr>
                <a:t>Quick Start Program</a:t>
              </a:r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7715967-9618-964D-BE56-47718814D751}"/>
                    </a:ext>
                  </a:extLst>
                </p14:cNvPr>
                <p14:cNvContentPartPr/>
                <p14:nvPr/>
              </p14:nvContentPartPr>
              <p14:xfrm>
                <a:off x="3219870" y="6084879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7715967-9618-964D-BE56-47718814D75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01870" y="5976879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73FFAE8-5370-5340-8029-52FB1D59B01A}"/>
                </a:ext>
              </a:extLst>
            </p:cNvPr>
            <p:cNvCxnSpPr>
              <a:cxnSpLocks/>
            </p:cNvCxnSpPr>
            <p:nvPr/>
          </p:nvCxnSpPr>
          <p:spPr>
            <a:xfrm>
              <a:off x="3291310" y="5118021"/>
              <a:ext cx="0" cy="124486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C0C540-C704-1B49-9A08-9620FB4C7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429" r="33417" b="429"/>
            <a:stretch/>
          </p:blipFill>
          <p:spPr>
            <a:xfrm>
              <a:off x="1117940" y="4996514"/>
              <a:ext cx="1812075" cy="1709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882373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DD4C79C-FFB8-1943-B44E-12DC2BF51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1714" y="1468858"/>
            <a:ext cx="7361274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Enables Sending Documents for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Electronic Signature</a:t>
            </a: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Rapid </a:t>
            </a: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D</a:t>
            </a:r>
            <a:r>
              <a:rPr kumimoji="0" lang="en-US" altLang="en-US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eployment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Model</a:t>
            </a: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Provides the Ability:</a:t>
            </a: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kumimoji="0" lang="en-US" altLang="en-US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Upload</a:t>
            </a:r>
            <a:r>
              <a:rPr kumimoji="0" lang="en-US" altLang="en-US" b="0" i="0" u="none" strike="noStrike" kern="1200" cap="none" spc="0" normalizeH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Document(s)</a:t>
            </a: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Designate</a:t>
            </a:r>
            <a:r>
              <a:rPr kumimoji="0" lang="en-US" altLang="en-US" b="0" i="0" u="none" strike="noStrike" kern="1200" cap="none" spc="0" normalizeH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Recipients</a:t>
            </a: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Tag/Setup Document(s) for Signing</a:t>
            </a:r>
            <a:endParaRPr kumimoji="0" lang="en-US" altLang="en-US" b="0" i="0" u="none" strike="noStrike" kern="1200" cap="none" spc="0" normalizeH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baseline="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Send</a:t>
            </a: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endParaRPr kumimoji="0" lang="en-US" altLang="en-US" b="0" i="0" u="none" strike="noStrike" kern="1200" cap="none" spc="0" normalizeH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After Documents Signed by Consumer:</a:t>
            </a: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Email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Notification back to Sender (FI employee)</a:t>
            </a: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Completed Documents Can Be Downloaded, </a:t>
            </a:r>
            <a:br>
              <a:rPr lang="en-US" altLang="en-US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</a:br>
            <a:r>
              <a:rPr lang="en-US" altLang="en-US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Printed, or Viewed by Employee</a:t>
            </a: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Migration to Full IMM </a:t>
            </a:r>
            <a:r>
              <a:rPr kumimoji="0" lang="en-US" altLang="en-US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eSign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Enterprise Available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957EB-8714-0840-9B41-77B175E06ABD}"/>
              </a:ext>
            </a:extLst>
          </p:cNvPr>
          <p:cNvCxnSpPr>
            <a:cxnSpLocks/>
          </p:cNvCxnSpPr>
          <p:nvPr/>
        </p:nvCxnSpPr>
        <p:spPr>
          <a:xfrm flipV="1">
            <a:off x="7205259" y="981559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1">
            <a:extLst>
              <a:ext uri="{FF2B5EF4-FFF2-40B4-BE49-F238E27FC236}">
                <a16:creationId xmlns:a16="http://schemas.microsoft.com/office/drawing/2014/main" id="{98CCB9B4-8BCB-CD45-9A17-719F18186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6" y="369402"/>
            <a:ext cx="8696324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Quick Start </a:t>
            </a:r>
            <a:r>
              <a:rPr kumimoji="0" lang="en-US" altLang="en-US" sz="300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eSign</a:t>
            </a:r>
            <a:r>
              <a:rPr kumimoji="0" lang="en-US" altLang="en-US" sz="30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3601321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DD4C79C-FFB8-1943-B44E-12DC2BF51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986" y="1404901"/>
            <a:ext cx="7361274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Self-Start Video-based Training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Provides:</a:t>
            </a:r>
          </a:p>
          <a:p>
            <a:pPr marL="1485900" lvl="2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dirty="0" err="1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Webex</a:t>
            </a: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Recorded Training Session</a:t>
            </a:r>
          </a:p>
          <a:p>
            <a:pPr marL="1485900" lvl="2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Gilroy Light"/>
                <a:ea typeface="Open Sans" panose="020B0606030504020204" pitchFamily="34" charset="0"/>
                <a:cs typeface="Dubai Light"/>
              </a:rPr>
              <a:t>Links to Tutorial Videos</a:t>
            </a: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Gilroy Light"/>
                <a:ea typeface="Open Sans" panose="020B0606030504020204" pitchFamily="34" charset="0"/>
                <a:cs typeface="Dubai Light"/>
              </a:rPr>
              <a:t>48 hour system availability from contract execution</a:t>
            </a:r>
          </a:p>
          <a:p>
            <a:pPr marL="1085850" lvl="1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Gilroy Light"/>
                <a:ea typeface="Open Sans" panose="020B0606030504020204" pitchFamily="34" charset="0"/>
                <a:cs typeface="Dubai Light"/>
              </a:rPr>
              <a:t>$250 fee for setup</a:t>
            </a:r>
            <a:br>
              <a:rPr lang="en-US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</a:br>
            <a:endParaRPr lang="en-US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Online</a:t>
            </a:r>
            <a:r>
              <a:rPr kumimoji="0" lang="en-US" altLang="en-US" sz="1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Training Session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roy Light"/>
                <a:ea typeface="Open Sans" panose="020B0606030504020204" pitchFamily="34" charset="0"/>
                <a:cs typeface="Dubai Light"/>
              </a:rPr>
              <a:t>Provides up to 4 hour session</a:t>
            </a:r>
            <a:endParaRPr lang="en-US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roy Light"/>
              <a:ea typeface="Open Sans" panose="020B0606030504020204" pitchFamily="34" charset="0"/>
              <a:cs typeface="Dubai Light"/>
            </a:endParaRPr>
          </a:p>
          <a:p>
            <a:pPr marL="1485900" lvl="2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(Normal time is 2 to 2.5 hours)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Conducted by IMM team</a:t>
            </a: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Train the Trainer Concept</a:t>
            </a: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Covers Administration</a:t>
            </a:r>
            <a:r>
              <a:rPr kumimoji="0" lang="en-US" altLang="en-US" sz="1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 and User Topics</a:t>
            </a:r>
          </a:p>
          <a:p>
            <a:pPr marL="1085850" lvl="1" indent="-342900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Gilroy Light"/>
                <a:ea typeface="Open Sans" panose="020B0606030504020204" pitchFamily="34" charset="0"/>
                <a:cs typeface="Dubai Light"/>
              </a:rPr>
              <a:t>Training scheduled within 5 days of contract execution</a:t>
            </a: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$900 fee</a:t>
            </a:r>
          </a:p>
          <a:p>
            <a:pPr marL="10858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Gilroy Light" pitchFamily="2" charset="77"/>
                <a:ea typeface="Open Sans" panose="020B0606030504020204" pitchFamily="34" charset="0"/>
                <a:cs typeface="Dubai Light" panose="020B0303030403030204" pitchFamily="34" charset="-78"/>
              </a:rPr>
              <a:t>Access to IMM Support Center after Training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464FE"/>
              </a:buClr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ilroy Light" pitchFamily="2" charset="77"/>
              <a:ea typeface="Open Sans" panose="020B0606030504020204" pitchFamily="34" charset="0"/>
              <a:cs typeface="Dubai Light" panose="020B0303030403030204" pitchFamily="34" charset="-7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957EB-8714-0840-9B41-77B175E06ABD}"/>
              </a:ext>
            </a:extLst>
          </p:cNvPr>
          <p:cNvCxnSpPr>
            <a:cxnSpLocks/>
          </p:cNvCxnSpPr>
          <p:nvPr/>
        </p:nvCxnSpPr>
        <p:spPr>
          <a:xfrm flipV="1">
            <a:off x="7205259" y="981559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1">
            <a:extLst>
              <a:ext uri="{FF2B5EF4-FFF2-40B4-BE49-F238E27FC236}">
                <a16:creationId xmlns:a16="http://schemas.microsoft.com/office/drawing/2014/main" id="{98CCB9B4-8BCB-CD45-9A17-719F18186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6" y="369402"/>
            <a:ext cx="8696324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Quick Start Training Options</a:t>
            </a:r>
          </a:p>
        </p:txBody>
      </p:sp>
    </p:spTree>
    <p:extLst>
      <p:ext uri="{BB962C8B-B14F-4D97-AF65-F5344CB8AC3E}">
        <p14:creationId xmlns:p14="http://schemas.microsoft.com/office/powerpoint/2010/main" val="118503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445F36-D41E-314E-876E-ABAB6BAE6F4A}"/>
              </a:ext>
            </a:extLst>
          </p:cNvPr>
          <p:cNvCxnSpPr>
            <a:cxnSpLocks/>
          </p:cNvCxnSpPr>
          <p:nvPr/>
        </p:nvCxnSpPr>
        <p:spPr>
          <a:xfrm flipV="1">
            <a:off x="5457421" y="1093207"/>
            <a:ext cx="1277159" cy="1"/>
          </a:xfrm>
          <a:prstGeom prst="line">
            <a:avLst/>
          </a:prstGeom>
          <a:ln w="25400" cap="rnd">
            <a:gradFill>
              <a:gsLst>
                <a:gs pos="100000">
                  <a:srgbClr val="1B81F7"/>
                </a:gs>
                <a:gs pos="0">
                  <a:srgbClr val="B242C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1">
            <a:extLst>
              <a:ext uri="{FF2B5EF4-FFF2-40B4-BE49-F238E27FC236}">
                <a16:creationId xmlns:a16="http://schemas.microsoft.com/office/drawing/2014/main" id="{4DE115C3-DBB6-2D4E-BE30-9540E0866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1050"/>
            <a:ext cx="12192000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Gilroy" pitchFamily="2" charset="77"/>
                <a:ea typeface="Open Sans" panose="020B0606030504020204" pitchFamily="34" charset="0"/>
                <a:cs typeface="Dubai" panose="020B0503030403030204" pitchFamily="34" charset="-78"/>
              </a:rPr>
              <a:t>Ad-Hoc Processing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84F715-FA7D-D64E-BC9F-B7B166C976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0" b="29710"/>
          <a:stretch/>
        </p:blipFill>
        <p:spPr>
          <a:xfrm>
            <a:off x="-69573" y="1951469"/>
            <a:ext cx="12192000" cy="38230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C042BE-9014-F846-B99E-E4391EBA28AF}"/>
              </a:ext>
            </a:extLst>
          </p:cNvPr>
          <p:cNvSpPr txBox="1"/>
          <p:nvPr/>
        </p:nvSpPr>
        <p:spPr>
          <a:xfrm>
            <a:off x="3132306" y="2441643"/>
            <a:ext cx="17315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Enter Signer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9BA898-ACAD-D848-90BE-CA0AF206268B}"/>
              </a:ext>
            </a:extLst>
          </p:cNvPr>
          <p:cNvSpPr txBox="1"/>
          <p:nvPr/>
        </p:nvSpPr>
        <p:spPr>
          <a:xfrm>
            <a:off x="5457421" y="2441643"/>
            <a:ext cx="17315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Tag/Define</a:t>
            </a:r>
          </a:p>
          <a:p>
            <a:pPr algn="ctr"/>
            <a:r>
              <a:rPr lang="en-US" sz="1400" dirty="0"/>
              <a:t>Document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B62F5A-B55F-CD49-B7DC-4E8FFE705F20}"/>
              </a:ext>
            </a:extLst>
          </p:cNvPr>
          <p:cNvSpPr txBox="1"/>
          <p:nvPr/>
        </p:nvSpPr>
        <p:spPr>
          <a:xfrm>
            <a:off x="9358009" y="2418945"/>
            <a:ext cx="18190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Authentication</a:t>
            </a:r>
          </a:p>
          <a:p>
            <a:pPr algn="ctr"/>
            <a:r>
              <a:rPr lang="en-US" sz="1400" dirty="0"/>
              <a:t> &amp; Consent</a:t>
            </a:r>
          </a:p>
        </p:txBody>
      </p:sp>
    </p:spTree>
    <p:extLst>
      <p:ext uri="{BB962C8B-B14F-4D97-AF65-F5344CB8AC3E}">
        <p14:creationId xmlns:p14="http://schemas.microsoft.com/office/powerpoint/2010/main" val="368174937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Single Blue">
      <a:dk1>
        <a:sysClr val="windowText" lastClr="000000"/>
      </a:dk1>
      <a:lt1>
        <a:sysClr val="window" lastClr="FFFFFF"/>
      </a:lt1>
      <a:dk2>
        <a:srgbClr val="231D1F"/>
      </a:dk2>
      <a:lt2>
        <a:srgbClr val="ECF0F1"/>
      </a:lt2>
      <a:accent1>
        <a:srgbClr val="4B7FA7"/>
      </a:accent1>
      <a:accent2>
        <a:srgbClr val="4B7FA7"/>
      </a:accent2>
      <a:accent3>
        <a:srgbClr val="4B7FA7"/>
      </a:accent3>
      <a:accent4>
        <a:srgbClr val="4B7FA7"/>
      </a:accent4>
      <a:accent5>
        <a:srgbClr val="4B7FA7"/>
      </a:accent5>
      <a:accent6>
        <a:srgbClr val="4B7FA7"/>
      </a:accent6>
      <a:hlink>
        <a:srgbClr val="4B7FA7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7CABA99BB7E342ACD82FFD9CC37973" ma:contentTypeVersion="8" ma:contentTypeDescription="Create a new document." ma:contentTypeScope="" ma:versionID="5aeecac200de7dc51af1b2cfdd947cf1">
  <xsd:schema xmlns:xsd="http://www.w3.org/2001/XMLSchema" xmlns:xs="http://www.w3.org/2001/XMLSchema" xmlns:p="http://schemas.microsoft.com/office/2006/metadata/properties" xmlns:ns2="dce30a8a-335c-4e59-a5ad-dea33a04ec11" xmlns:ns3="c1a42c07-637c-44f6-9f53-9b2d0c08eee3" targetNamespace="http://schemas.microsoft.com/office/2006/metadata/properties" ma:root="true" ma:fieldsID="b7d057c8c0485e1b772106e10fc2c2aa" ns2:_="" ns3:_="">
    <xsd:import namespace="dce30a8a-335c-4e59-a5ad-dea33a04ec11"/>
    <xsd:import namespace="c1a42c07-637c-44f6-9f53-9b2d0c08eee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e30a8a-335c-4e59-a5ad-dea33a04ec1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a42c07-637c-44f6-9f53-9b2d0c08ee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633E93-2AC0-4B58-8927-5A7DD34626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96D08F-64AB-4E4C-96EA-66E9D99EFEC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6525484-ADA4-4C65-9C67-5A25E4DB49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e30a8a-335c-4e59-a5ad-dea33a04ec11"/>
    <ds:schemaRef ds:uri="c1a42c07-637c-44f6-9f53-9b2d0c08ee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21805</TotalTime>
  <Words>467</Words>
  <Application>Microsoft Macintosh PowerPoint</Application>
  <PresentationFormat>Widescreen</PresentationFormat>
  <Paragraphs>139</Paragraphs>
  <Slides>16</Slides>
  <Notes>8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Gilroy Medium</vt:lpstr>
      <vt:lpstr>Calibri</vt:lpstr>
      <vt:lpstr>Arial</vt:lpstr>
      <vt:lpstr>Gilroy</vt:lpstr>
      <vt:lpstr>Gilroy UltraLight</vt:lpstr>
      <vt:lpstr>Calibri Light</vt:lpstr>
      <vt:lpstr>Gilroy SemiBold</vt:lpstr>
      <vt:lpstr>Gilroy Light</vt:lpstr>
      <vt:lpstr>Gilroy ExtraBold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 Bank Master Deck</dc:title>
  <dc:subject/>
  <dc:creator>IMM eSign</dc:creator>
  <cp:keywords/>
  <dc:description/>
  <cp:lastModifiedBy>Michael Ball</cp:lastModifiedBy>
  <cp:revision>396</cp:revision>
  <dcterms:created xsi:type="dcterms:W3CDTF">2018-10-26T18:20:27Z</dcterms:created>
  <dcterms:modified xsi:type="dcterms:W3CDTF">2020-04-05T17:22:28Z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0x010100377CABA99BB7E342ACD82FFD9CC37973</vt:lpwstr>
  </property>
</Properties>
</file>